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Poppin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63639" y="8692852"/>
            <a:ext cx="793472" cy="787812"/>
            <a:chOff x="0" y="0"/>
            <a:chExt cx="289003" cy="286941"/>
          </a:xfrm>
        </p:grpSpPr>
        <p:sp>
          <p:nvSpPr>
            <p:cNvPr name="Freeform 4" id="4"/>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name="TextBox 5" id="5"/>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6735331" y="8904285"/>
            <a:ext cx="270061" cy="364947"/>
          </a:xfrm>
          <a:custGeom>
            <a:avLst/>
            <a:gdLst/>
            <a:ahLst/>
            <a:cxnLst/>
            <a:rect r="r" b="b" t="t" l="l"/>
            <a:pathLst>
              <a:path h="364947" w="270061">
                <a:moveTo>
                  <a:pt x="0" y="0"/>
                </a:moveTo>
                <a:lnTo>
                  <a:pt x="270061" y="0"/>
                </a:lnTo>
                <a:lnTo>
                  <a:pt x="270061" y="364947"/>
                </a:lnTo>
                <a:lnTo>
                  <a:pt x="0" y="364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03207" y="3834484"/>
            <a:ext cx="14481586" cy="2894257"/>
          </a:xfrm>
          <a:prstGeom prst="rect">
            <a:avLst/>
          </a:prstGeom>
        </p:spPr>
        <p:txBody>
          <a:bodyPr anchor="t" rtlCol="false" tIns="0" lIns="0" bIns="0" rIns="0">
            <a:spAutoFit/>
          </a:bodyPr>
          <a:lstStyle/>
          <a:p>
            <a:pPr algn="ctr">
              <a:lnSpc>
                <a:spcPts val="10462"/>
              </a:lnSpc>
            </a:pPr>
            <a:r>
              <a:rPr lang="en-US" sz="12166" b="true">
                <a:solidFill>
                  <a:srgbClr val="FFFFFF"/>
                </a:solidFill>
                <a:latin typeface="Poppins Bold"/>
                <a:ea typeface="Poppins Bold"/>
                <a:cs typeface="Poppins Bold"/>
                <a:sym typeface="Poppins Bold"/>
              </a:rPr>
              <a:t>Human Resources</a:t>
            </a:r>
          </a:p>
          <a:p>
            <a:pPr algn="ctr">
              <a:lnSpc>
                <a:spcPts val="10462"/>
              </a:lnSpc>
            </a:pPr>
            <a:r>
              <a:rPr lang="en-US" sz="12166" b="true">
                <a:solidFill>
                  <a:srgbClr val="FFFFFF"/>
                </a:solidFill>
                <a:latin typeface="Poppins Bold"/>
                <a:ea typeface="Poppins Bold"/>
                <a:cs typeface="Poppins Bold"/>
                <a:sym typeface="Poppins Bold"/>
              </a:rPr>
              <a:t>Management</a:t>
            </a:r>
          </a:p>
        </p:txBody>
      </p:sp>
      <p:sp>
        <p:nvSpPr>
          <p:cNvPr name="TextBox 8" id="8"/>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FFFFFF"/>
                </a:solidFill>
                <a:latin typeface="Poppins Bold"/>
                <a:ea typeface="Poppins Bold"/>
                <a:cs typeface="Poppins Bold"/>
                <a:sym typeface="Poppins Bold"/>
              </a:rPr>
              <a:t>Thynk Unlimited</a:t>
            </a:r>
          </a:p>
        </p:txBody>
      </p:sp>
      <p:sp>
        <p:nvSpPr>
          <p:cNvPr name="TextBox 9" id="9"/>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0" id="10"/>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ABOUT</a:t>
            </a:r>
          </a:p>
        </p:txBody>
      </p:sp>
      <p:sp>
        <p:nvSpPr>
          <p:cNvPr name="TextBox 11" id="11"/>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2" id="12"/>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FFFFFF"/>
                </a:solidFill>
                <a:latin typeface="Poppins Bold"/>
                <a:ea typeface="Poppins Bold"/>
                <a:cs typeface="Poppins Bold"/>
                <a:sym typeface="Poppins Bold"/>
              </a:rPr>
              <a:t>OTHERS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39175" y="-151086"/>
            <a:ext cx="19366350" cy="10589172"/>
            <a:chOff x="0" y="0"/>
            <a:chExt cx="5100602" cy="2788918"/>
          </a:xfrm>
        </p:grpSpPr>
        <p:sp>
          <p:nvSpPr>
            <p:cNvPr name="Freeform 4" id="4"/>
            <p:cNvSpPr/>
            <p:nvPr/>
          </p:nvSpPr>
          <p:spPr>
            <a:xfrm flipH="false" flipV="false" rot="0">
              <a:off x="0" y="0"/>
              <a:ext cx="5100603" cy="2788918"/>
            </a:xfrm>
            <a:custGeom>
              <a:avLst/>
              <a:gdLst/>
              <a:ahLst/>
              <a:cxnLst/>
              <a:rect r="r" b="b" t="t" l="l"/>
              <a:pathLst>
                <a:path h="2788918" w="5100603">
                  <a:moveTo>
                    <a:pt x="0" y="0"/>
                  </a:moveTo>
                  <a:lnTo>
                    <a:pt x="5100603" y="0"/>
                  </a:lnTo>
                  <a:lnTo>
                    <a:pt x="5100603" y="2788918"/>
                  </a:lnTo>
                  <a:lnTo>
                    <a:pt x="0" y="2788918"/>
                  </a:lnTo>
                  <a:close/>
                </a:path>
              </a:pathLst>
            </a:custGeom>
            <a:gradFill rotWithShape="true">
              <a:gsLst>
                <a:gs pos="0">
                  <a:srgbClr val="0589C2">
                    <a:alpha val="87000"/>
                  </a:srgbClr>
                </a:gs>
                <a:gs pos="50000">
                  <a:srgbClr val="3ABDD4">
                    <a:alpha val="87000"/>
                  </a:srgbClr>
                </a:gs>
                <a:gs pos="100000">
                  <a:srgbClr val="93EFFF">
                    <a:alpha val="87000"/>
                  </a:srgbClr>
                </a:gs>
              </a:gsLst>
              <a:path path="circle">
                <a:fillToRect l="0" r="100000" t="0" b="100000"/>
              </a:path>
              <a:tileRect r="0" l="-100000" b="0" t="-100000"/>
            </a:gradFill>
          </p:spPr>
        </p:sp>
        <p:sp>
          <p:nvSpPr>
            <p:cNvPr name="TextBox 5" id="5"/>
            <p:cNvSpPr txBox="true"/>
            <p:nvPr/>
          </p:nvSpPr>
          <p:spPr>
            <a:xfrm>
              <a:off x="0" y="-38100"/>
              <a:ext cx="5100602" cy="282701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96082" y="2644973"/>
            <a:ext cx="14295837" cy="3203350"/>
          </a:xfrm>
          <a:prstGeom prst="rect">
            <a:avLst/>
          </a:prstGeom>
        </p:spPr>
        <p:txBody>
          <a:bodyPr anchor="t" rtlCol="false" tIns="0" lIns="0" bIns="0" rIns="0">
            <a:spAutoFit/>
          </a:bodyPr>
          <a:lstStyle/>
          <a:p>
            <a:pPr algn="ctr">
              <a:lnSpc>
                <a:spcPts val="11801"/>
              </a:lnSpc>
            </a:pPr>
            <a:r>
              <a:rPr lang="en-US" sz="12166" b="true">
                <a:solidFill>
                  <a:srgbClr val="FFFFFF"/>
                </a:solidFill>
                <a:latin typeface="Poppins Bold"/>
                <a:ea typeface="Poppins Bold"/>
                <a:cs typeface="Poppins Bold"/>
                <a:sym typeface="Poppins Bold"/>
              </a:rPr>
              <a:t>Our Future in HR Management</a:t>
            </a:r>
          </a:p>
        </p:txBody>
      </p:sp>
      <p:sp>
        <p:nvSpPr>
          <p:cNvPr name="TextBox 8" id="8"/>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FFFFFF"/>
                </a:solidFill>
                <a:latin typeface="Poppins Bold"/>
                <a:ea typeface="Poppins Bold"/>
                <a:cs typeface="Poppins Bold"/>
                <a:sym typeface="Poppins Bold"/>
              </a:rPr>
              <a:t>Thynk Unlimited</a:t>
            </a:r>
          </a:p>
        </p:txBody>
      </p:sp>
      <p:sp>
        <p:nvSpPr>
          <p:cNvPr name="TextBox 9" id="9"/>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HOME</a:t>
            </a:r>
          </a:p>
        </p:txBody>
      </p:sp>
      <p:sp>
        <p:nvSpPr>
          <p:cNvPr name="TextBox 10" id="10"/>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ABOUT</a:t>
            </a:r>
          </a:p>
        </p:txBody>
      </p:sp>
      <p:sp>
        <p:nvSpPr>
          <p:cNvPr name="TextBox 11" id="11"/>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2" id="12"/>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
        <p:nvSpPr>
          <p:cNvPr name="TextBox 13" id="13"/>
          <p:cNvSpPr txBox="true"/>
          <p:nvPr/>
        </p:nvSpPr>
        <p:spPr>
          <a:xfrm rot="0">
            <a:off x="4279643" y="6379262"/>
            <a:ext cx="9728713" cy="1563361"/>
          </a:xfrm>
          <a:prstGeom prst="rect">
            <a:avLst/>
          </a:prstGeom>
        </p:spPr>
        <p:txBody>
          <a:bodyPr anchor="t" rtlCol="false" tIns="0" lIns="0" bIns="0" rIns="0">
            <a:spAutoFit/>
          </a:bodyPr>
          <a:lstStyle/>
          <a:p>
            <a:pPr algn="ctr">
              <a:lnSpc>
                <a:spcPts val="3080"/>
              </a:lnSpc>
            </a:pPr>
            <a:r>
              <a:rPr lang="en-US" sz="2200">
                <a:solidFill>
                  <a:srgbClr val="FFFFFF"/>
                </a:solidFill>
                <a:latin typeface="Poppins"/>
                <a:ea typeface="Poppins"/>
                <a:cs typeface="Poppins"/>
                <a:sym typeface="Poppins"/>
              </a:rPr>
              <a:t>At Thynk Unlimited, we continuously strive to improve our HR practices. Future initiatives include expanding our diversity and inclusion programs, implementing advanced HR technologies, and enhancing our employee wellness programs. </a:t>
            </a:r>
          </a:p>
        </p:txBody>
      </p:sp>
      <p:sp>
        <p:nvSpPr>
          <p:cNvPr name="TextBox 14" id="14"/>
          <p:cNvSpPr txBox="true"/>
          <p:nvPr/>
        </p:nvSpPr>
        <p:spPr>
          <a:xfrm rot="0">
            <a:off x="1028700" y="8850599"/>
            <a:ext cx="4889939" cy="407701"/>
          </a:xfrm>
          <a:prstGeom prst="rect">
            <a:avLst/>
          </a:prstGeom>
        </p:spPr>
        <p:txBody>
          <a:bodyPr anchor="t" rtlCol="false" tIns="0" lIns="0" bIns="0" rIns="0">
            <a:spAutoFit/>
          </a:bodyPr>
          <a:lstStyle/>
          <a:p>
            <a:pPr algn="l">
              <a:lnSpc>
                <a:spcPts val="3253"/>
              </a:lnSpc>
            </a:pPr>
            <a:r>
              <a:rPr lang="en-US" sz="2323" b="true">
                <a:solidFill>
                  <a:srgbClr val="FFFFFF"/>
                </a:solidFill>
                <a:latin typeface="Poppins Bold"/>
                <a:ea typeface="Poppins Bold"/>
                <a:cs typeface="Poppins Bold"/>
                <a:sym typeface="Poppins Bold"/>
              </a:rPr>
              <a:t>www.reallygreatsite.com</a:t>
            </a:r>
          </a:p>
        </p:txBody>
      </p:sp>
      <p:sp>
        <p:nvSpPr>
          <p:cNvPr name="TextBox 15" id="15"/>
          <p:cNvSpPr txBox="true"/>
          <p:nvPr/>
        </p:nvSpPr>
        <p:spPr>
          <a:xfrm rot="0">
            <a:off x="8349944" y="8850599"/>
            <a:ext cx="1542711" cy="407701"/>
          </a:xfrm>
          <a:prstGeom prst="rect">
            <a:avLst/>
          </a:prstGeom>
        </p:spPr>
        <p:txBody>
          <a:bodyPr anchor="t" rtlCol="false" tIns="0" lIns="0" bIns="0" rIns="0">
            <a:spAutoFit/>
          </a:bodyPr>
          <a:lstStyle/>
          <a:p>
            <a:pPr algn="ctr">
              <a:lnSpc>
                <a:spcPts val="3253"/>
              </a:lnSpc>
            </a:pPr>
            <a:r>
              <a:rPr lang="en-US" sz="2323" b="true">
                <a:solidFill>
                  <a:srgbClr val="FFFFFF"/>
                </a:solidFill>
                <a:latin typeface="Poppins Bold"/>
                <a:ea typeface="Poppins Bold"/>
                <a:cs typeface="Poppins Bold"/>
                <a:sym typeface="Poppins Bold"/>
              </a:rPr>
              <a:t>-</a:t>
            </a:r>
          </a:p>
        </p:txBody>
      </p:sp>
      <p:sp>
        <p:nvSpPr>
          <p:cNvPr name="TextBox 16" id="16"/>
          <p:cNvSpPr txBox="true"/>
          <p:nvPr/>
        </p:nvSpPr>
        <p:spPr>
          <a:xfrm rot="0">
            <a:off x="12369361" y="8850599"/>
            <a:ext cx="4889939" cy="407701"/>
          </a:xfrm>
          <a:prstGeom prst="rect">
            <a:avLst/>
          </a:prstGeom>
        </p:spPr>
        <p:txBody>
          <a:bodyPr anchor="t" rtlCol="false" tIns="0" lIns="0" bIns="0" rIns="0">
            <a:spAutoFit/>
          </a:bodyPr>
          <a:lstStyle/>
          <a:p>
            <a:pPr algn="r">
              <a:lnSpc>
                <a:spcPts val="3253"/>
              </a:lnSpc>
            </a:pPr>
            <a:r>
              <a:rPr lang="en-US" sz="2323" b="true">
                <a:solidFill>
                  <a:srgbClr val="FFFFFF"/>
                </a:solidFill>
                <a:latin typeface="Poppins Bold"/>
                <a:ea typeface="Poppins Bold"/>
                <a:cs typeface="Poppins Bold"/>
                <a:sym typeface="Poppins Bold"/>
              </a:rPr>
              <a:t>hello@reallygreatsite.com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310261"/>
            <a:ext cx="19332685" cy="4208777"/>
            <a:chOff x="0" y="0"/>
            <a:chExt cx="5091736" cy="1108484"/>
          </a:xfrm>
        </p:grpSpPr>
        <p:sp>
          <p:nvSpPr>
            <p:cNvPr name="Freeform 3" id="3"/>
            <p:cNvSpPr/>
            <p:nvPr/>
          </p:nvSpPr>
          <p:spPr>
            <a:xfrm flipH="false" flipV="false" rot="0">
              <a:off x="0" y="0"/>
              <a:ext cx="5091736" cy="1108484"/>
            </a:xfrm>
            <a:custGeom>
              <a:avLst/>
              <a:gdLst/>
              <a:ahLst/>
              <a:cxnLst/>
              <a:rect r="r" b="b" t="t" l="l"/>
              <a:pathLst>
                <a:path h="1108484" w="5091736">
                  <a:moveTo>
                    <a:pt x="40046" y="0"/>
                  </a:moveTo>
                  <a:lnTo>
                    <a:pt x="5051690" y="0"/>
                  </a:lnTo>
                  <a:cubicBezTo>
                    <a:pt x="5073807" y="0"/>
                    <a:pt x="5091736" y="17929"/>
                    <a:pt x="5091736" y="40046"/>
                  </a:cubicBezTo>
                  <a:lnTo>
                    <a:pt x="5091736" y="1068439"/>
                  </a:lnTo>
                  <a:cubicBezTo>
                    <a:pt x="5091736" y="1090555"/>
                    <a:pt x="5073807" y="1108484"/>
                    <a:pt x="5051690" y="1108484"/>
                  </a:cubicBezTo>
                  <a:lnTo>
                    <a:pt x="40046" y="1108484"/>
                  </a:lnTo>
                  <a:cubicBezTo>
                    <a:pt x="17929" y="1108484"/>
                    <a:pt x="0" y="1090555"/>
                    <a:pt x="0" y="1068439"/>
                  </a:cubicBezTo>
                  <a:lnTo>
                    <a:pt x="0" y="40046"/>
                  </a:lnTo>
                  <a:cubicBezTo>
                    <a:pt x="0" y="17929"/>
                    <a:pt x="17929" y="0"/>
                    <a:pt x="40046"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5091736" cy="114658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418027" y="1849479"/>
            <a:ext cx="6364628" cy="7096279"/>
            <a:chOff x="0" y="0"/>
            <a:chExt cx="746263" cy="832050"/>
          </a:xfrm>
        </p:grpSpPr>
        <p:sp>
          <p:nvSpPr>
            <p:cNvPr name="Freeform 6" id="6"/>
            <p:cNvSpPr/>
            <p:nvPr/>
          </p:nvSpPr>
          <p:spPr>
            <a:xfrm flipH="false" flipV="false" rot="0">
              <a:off x="0" y="0"/>
              <a:ext cx="746263" cy="832050"/>
            </a:xfrm>
            <a:custGeom>
              <a:avLst/>
              <a:gdLst/>
              <a:ahLst/>
              <a:cxnLst/>
              <a:rect r="r" b="b" t="t" l="l"/>
              <a:pathLst>
                <a:path h="832050" w="746263">
                  <a:moveTo>
                    <a:pt x="96095" y="0"/>
                  </a:moveTo>
                  <a:lnTo>
                    <a:pt x="650167" y="0"/>
                  </a:lnTo>
                  <a:cubicBezTo>
                    <a:pt x="675653" y="0"/>
                    <a:pt x="700096" y="10124"/>
                    <a:pt x="718117" y="28146"/>
                  </a:cubicBezTo>
                  <a:cubicBezTo>
                    <a:pt x="736138" y="46167"/>
                    <a:pt x="746263" y="70609"/>
                    <a:pt x="746263" y="96095"/>
                  </a:cubicBezTo>
                  <a:lnTo>
                    <a:pt x="746263" y="735955"/>
                  </a:lnTo>
                  <a:cubicBezTo>
                    <a:pt x="746263" y="761441"/>
                    <a:pt x="736138" y="785883"/>
                    <a:pt x="718117" y="803904"/>
                  </a:cubicBezTo>
                  <a:cubicBezTo>
                    <a:pt x="700096" y="821926"/>
                    <a:pt x="675653" y="832050"/>
                    <a:pt x="650167" y="832050"/>
                  </a:cubicBezTo>
                  <a:lnTo>
                    <a:pt x="96095" y="832050"/>
                  </a:lnTo>
                  <a:cubicBezTo>
                    <a:pt x="70609" y="832050"/>
                    <a:pt x="46167" y="821926"/>
                    <a:pt x="28146" y="803904"/>
                  </a:cubicBezTo>
                  <a:cubicBezTo>
                    <a:pt x="10124" y="785883"/>
                    <a:pt x="0" y="761441"/>
                    <a:pt x="0" y="735955"/>
                  </a:cubicBezTo>
                  <a:lnTo>
                    <a:pt x="0" y="96095"/>
                  </a:lnTo>
                  <a:cubicBezTo>
                    <a:pt x="0" y="70609"/>
                    <a:pt x="10124" y="46167"/>
                    <a:pt x="28146" y="28146"/>
                  </a:cubicBezTo>
                  <a:cubicBezTo>
                    <a:pt x="46167" y="10124"/>
                    <a:pt x="70609" y="0"/>
                    <a:pt x="96095" y="0"/>
                  </a:cubicBezTo>
                  <a:close/>
                </a:path>
              </a:pathLst>
            </a:custGeom>
            <a:blipFill>
              <a:blip r:embed="rId2"/>
              <a:stretch>
                <a:fillRect l="0" t="-17267" r="0" b="-17267"/>
              </a:stretch>
            </a:blipFill>
          </p:spPr>
        </p:sp>
      </p:grpSp>
      <p:grpSp>
        <p:nvGrpSpPr>
          <p:cNvPr name="Group 7" id="7"/>
          <p:cNvGrpSpPr/>
          <p:nvPr/>
        </p:nvGrpSpPr>
        <p:grpSpPr>
          <a:xfrm rot="0">
            <a:off x="1687743" y="2500083"/>
            <a:ext cx="237613" cy="922004"/>
            <a:chOff x="0" y="0"/>
            <a:chExt cx="62581" cy="242832"/>
          </a:xfrm>
        </p:grpSpPr>
        <p:sp>
          <p:nvSpPr>
            <p:cNvPr name="Freeform 8" id="8"/>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9" id="9"/>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197523" y="2406491"/>
            <a:ext cx="7168598" cy="1844219"/>
          </a:xfrm>
          <a:prstGeom prst="rect">
            <a:avLst/>
          </a:prstGeom>
        </p:spPr>
        <p:txBody>
          <a:bodyPr anchor="t" rtlCol="false" tIns="0" lIns="0" bIns="0" rIns="0">
            <a:spAutoFit/>
          </a:bodyPr>
          <a:lstStyle/>
          <a:p>
            <a:pPr algn="l">
              <a:lnSpc>
                <a:spcPts val="6919"/>
              </a:lnSpc>
            </a:pPr>
            <a:r>
              <a:rPr lang="en-US" sz="6528" b="true">
                <a:solidFill>
                  <a:srgbClr val="0C8EB6"/>
                </a:solidFill>
                <a:latin typeface="Poppins Bold"/>
                <a:ea typeface="Poppins Bold"/>
                <a:cs typeface="Poppins Bold"/>
                <a:sym typeface="Poppins Bold"/>
              </a:rPr>
              <a:t>Importance of HR Management</a:t>
            </a:r>
          </a:p>
        </p:txBody>
      </p:sp>
      <p:sp>
        <p:nvSpPr>
          <p:cNvPr name="TextBox 12" id="12"/>
          <p:cNvSpPr txBox="true"/>
          <p:nvPr/>
        </p:nvSpPr>
        <p:spPr>
          <a:xfrm rot="0">
            <a:off x="2197523" y="4491226"/>
            <a:ext cx="6643768" cy="1953886"/>
          </a:xfrm>
          <a:prstGeom prst="rect">
            <a:avLst/>
          </a:prstGeom>
        </p:spPr>
        <p:txBody>
          <a:bodyPr anchor="t" rtlCol="false" tIns="0" lIns="0" bIns="0" rIns="0">
            <a:spAutoFit/>
          </a:bodyPr>
          <a:lstStyle/>
          <a:p>
            <a:pPr algn="just">
              <a:lnSpc>
                <a:spcPts val="3080"/>
              </a:lnSpc>
            </a:pPr>
            <a:r>
              <a:rPr lang="en-US" sz="2200">
                <a:solidFill>
                  <a:srgbClr val="0C8EB6"/>
                </a:solidFill>
                <a:latin typeface="Poppins"/>
                <a:ea typeface="Poppins"/>
                <a:cs typeface="Poppins"/>
                <a:sym typeface="Poppins"/>
              </a:rPr>
              <a:t>Effective HR management is crucial for organizational success. It helps attract and retain talent, ensures compliance with labor laws, enhances employee engagement, and fosters a positive workplace culture. </a:t>
            </a:r>
          </a:p>
        </p:txBody>
      </p:sp>
      <p:sp>
        <p:nvSpPr>
          <p:cNvPr name="TextBox 13" id="13"/>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4" id="14"/>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5" id="15"/>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ABOUT</a:t>
            </a:r>
          </a:p>
        </p:txBody>
      </p:sp>
      <p:sp>
        <p:nvSpPr>
          <p:cNvPr name="TextBox 16" id="16"/>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CONTENT</a:t>
            </a:r>
          </a:p>
        </p:txBody>
      </p:sp>
      <p:sp>
        <p:nvSpPr>
          <p:cNvPr name="TextBox 17" id="17"/>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3352" y="-1250340"/>
            <a:ext cx="7138565" cy="10112366"/>
            <a:chOff x="0" y="0"/>
            <a:chExt cx="1880116" cy="2663339"/>
          </a:xfrm>
        </p:grpSpPr>
        <p:sp>
          <p:nvSpPr>
            <p:cNvPr name="Freeform 3" id="3"/>
            <p:cNvSpPr/>
            <p:nvPr/>
          </p:nvSpPr>
          <p:spPr>
            <a:xfrm flipH="false" flipV="false" rot="0">
              <a:off x="0" y="0"/>
              <a:ext cx="1880116" cy="2663339"/>
            </a:xfrm>
            <a:custGeom>
              <a:avLst/>
              <a:gdLst/>
              <a:ahLst/>
              <a:cxnLst/>
              <a:rect r="r" b="b" t="t" l="l"/>
              <a:pathLst>
                <a:path h="2663339" w="1880116">
                  <a:moveTo>
                    <a:pt x="108452" y="0"/>
                  </a:moveTo>
                  <a:lnTo>
                    <a:pt x="1771664" y="0"/>
                  </a:lnTo>
                  <a:cubicBezTo>
                    <a:pt x="1800427" y="0"/>
                    <a:pt x="1828012" y="11426"/>
                    <a:pt x="1848351" y="31765"/>
                  </a:cubicBezTo>
                  <a:cubicBezTo>
                    <a:pt x="1868690" y="52104"/>
                    <a:pt x="1880116" y="79689"/>
                    <a:pt x="1880116" y="108452"/>
                  </a:cubicBezTo>
                  <a:lnTo>
                    <a:pt x="1880116" y="2554887"/>
                  </a:lnTo>
                  <a:cubicBezTo>
                    <a:pt x="1880116" y="2614784"/>
                    <a:pt x="1831560" y="2663339"/>
                    <a:pt x="1771664" y="2663339"/>
                  </a:cubicBezTo>
                  <a:lnTo>
                    <a:pt x="108452" y="2663339"/>
                  </a:lnTo>
                  <a:cubicBezTo>
                    <a:pt x="48556" y="2663339"/>
                    <a:pt x="0" y="2614784"/>
                    <a:pt x="0" y="2554887"/>
                  </a:cubicBezTo>
                  <a:lnTo>
                    <a:pt x="0" y="108452"/>
                  </a:lnTo>
                  <a:cubicBezTo>
                    <a:pt x="0" y="48556"/>
                    <a:pt x="48556" y="0"/>
                    <a:pt x="108452"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1880116" cy="270143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08415" y="2458429"/>
            <a:ext cx="5974479" cy="4315821"/>
            <a:chOff x="0" y="0"/>
            <a:chExt cx="700517" cy="506037"/>
          </a:xfrm>
        </p:grpSpPr>
        <p:sp>
          <p:nvSpPr>
            <p:cNvPr name="Freeform 6" id="6"/>
            <p:cNvSpPr/>
            <p:nvPr/>
          </p:nvSpPr>
          <p:spPr>
            <a:xfrm flipH="false" flipV="false" rot="0">
              <a:off x="0" y="0"/>
              <a:ext cx="700517" cy="506037"/>
            </a:xfrm>
            <a:custGeom>
              <a:avLst/>
              <a:gdLst/>
              <a:ahLst/>
              <a:cxnLst/>
              <a:rect r="r" b="b" t="t" l="l"/>
              <a:pathLst>
                <a:path h="506037" w="700517">
                  <a:moveTo>
                    <a:pt x="102371" y="0"/>
                  </a:moveTo>
                  <a:lnTo>
                    <a:pt x="598146" y="0"/>
                  </a:lnTo>
                  <a:cubicBezTo>
                    <a:pt x="625297" y="0"/>
                    <a:pt x="651335" y="10785"/>
                    <a:pt x="670533" y="29984"/>
                  </a:cubicBezTo>
                  <a:cubicBezTo>
                    <a:pt x="689732" y="49182"/>
                    <a:pt x="700517" y="75220"/>
                    <a:pt x="700517" y="102371"/>
                  </a:cubicBezTo>
                  <a:lnTo>
                    <a:pt x="700517" y="403666"/>
                  </a:lnTo>
                  <a:cubicBezTo>
                    <a:pt x="700517" y="460204"/>
                    <a:pt x="654684" y="506037"/>
                    <a:pt x="598146" y="506037"/>
                  </a:cubicBezTo>
                  <a:lnTo>
                    <a:pt x="102371" y="506037"/>
                  </a:lnTo>
                  <a:cubicBezTo>
                    <a:pt x="45833" y="506037"/>
                    <a:pt x="0" y="460204"/>
                    <a:pt x="0" y="403666"/>
                  </a:cubicBezTo>
                  <a:lnTo>
                    <a:pt x="0" y="102371"/>
                  </a:lnTo>
                  <a:cubicBezTo>
                    <a:pt x="0" y="45833"/>
                    <a:pt x="45833" y="0"/>
                    <a:pt x="102371" y="0"/>
                  </a:cubicBezTo>
                  <a:close/>
                </a:path>
              </a:pathLst>
            </a:custGeom>
            <a:blipFill>
              <a:blip r:embed="rId2"/>
              <a:stretch>
                <a:fillRect l="-4178" t="0" r="-4178" b="0"/>
              </a:stretch>
            </a:blipFill>
          </p:spPr>
        </p:sp>
      </p:grpSp>
      <p:grpSp>
        <p:nvGrpSpPr>
          <p:cNvPr name="Group 7" id="7"/>
          <p:cNvGrpSpPr/>
          <p:nvPr/>
        </p:nvGrpSpPr>
        <p:grpSpPr>
          <a:xfrm rot="0">
            <a:off x="8545372" y="2117911"/>
            <a:ext cx="295794" cy="1147761"/>
            <a:chOff x="0" y="0"/>
            <a:chExt cx="62581" cy="242832"/>
          </a:xfrm>
        </p:grpSpPr>
        <p:sp>
          <p:nvSpPr>
            <p:cNvPr name="Freeform 8" id="8"/>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9" id="9"/>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113300" y="2051947"/>
            <a:ext cx="8541676" cy="2290924"/>
          </a:xfrm>
          <a:prstGeom prst="rect">
            <a:avLst/>
          </a:prstGeom>
        </p:spPr>
        <p:txBody>
          <a:bodyPr anchor="t" rtlCol="false" tIns="0" lIns="0" bIns="0" rIns="0">
            <a:spAutoFit/>
          </a:bodyPr>
          <a:lstStyle/>
          <a:p>
            <a:pPr algn="l">
              <a:lnSpc>
                <a:spcPts val="8614"/>
              </a:lnSpc>
            </a:pPr>
            <a:r>
              <a:rPr lang="en-US" sz="8126" b="true">
                <a:solidFill>
                  <a:srgbClr val="0C8EB6"/>
                </a:solidFill>
                <a:latin typeface="Poppins Bold"/>
                <a:ea typeface="Poppins Bold"/>
                <a:cs typeface="Poppins Bold"/>
                <a:sym typeface="Poppins Bold"/>
              </a:rPr>
              <a:t>Attracting Top Talent</a:t>
            </a:r>
          </a:p>
        </p:txBody>
      </p:sp>
      <p:sp>
        <p:nvSpPr>
          <p:cNvPr name="TextBox 12" id="12"/>
          <p:cNvSpPr txBox="true"/>
          <p:nvPr/>
        </p:nvSpPr>
        <p:spPr>
          <a:xfrm rot="0">
            <a:off x="9113300" y="4549664"/>
            <a:ext cx="7369739" cy="2743435"/>
          </a:xfrm>
          <a:prstGeom prst="rect">
            <a:avLst/>
          </a:prstGeom>
        </p:spPr>
        <p:txBody>
          <a:bodyPr anchor="t" rtlCol="false" tIns="0" lIns="0" bIns="0" rIns="0">
            <a:spAutoFit/>
          </a:bodyPr>
          <a:lstStyle/>
          <a:p>
            <a:pPr algn="just">
              <a:lnSpc>
                <a:spcPts val="3137"/>
              </a:lnSpc>
            </a:pPr>
            <a:r>
              <a:rPr lang="en-US" sz="2240">
                <a:solidFill>
                  <a:srgbClr val="0C8EB6"/>
                </a:solidFill>
                <a:latin typeface="Poppins"/>
                <a:ea typeface="Poppins"/>
                <a:cs typeface="Poppins"/>
                <a:sym typeface="Poppins"/>
              </a:rPr>
              <a:t>Our selection process includes multiple rounds of interviews, skills assessments, and cultural fit evaluations to ensure we hire candidates who align with our values and objectives.Our recruitment process focuses on identifying and attracting the best talent. We use a mix of online job portals, social media, and recruitment agencies.</a:t>
            </a:r>
          </a:p>
        </p:txBody>
      </p:sp>
      <p:sp>
        <p:nvSpPr>
          <p:cNvPr name="TextBox 13" id="13"/>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FFFFFF"/>
                </a:solidFill>
                <a:latin typeface="Poppins Bold"/>
                <a:ea typeface="Poppins Bold"/>
                <a:cs typeface="Poppins Bold"/>
                <a:sym typeface="Poppins Bold"/>
              </a:rPr>
              <a:t>Thynk Unlimited</a:t>
            </a:r>
          </a:p>
        </p:txBody>
      </p:sp>
      <p:sp>
        <p:nvSpPr>
          <p:cNvPr name="TextBox 14" id="14"/>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5" id="15"/>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ABOUT</a:t>
            </a:r>
          </a:p>
        </p:txBody>
      </p:sp>
      <p:sp>
        <p:nvSpPr>
          <p:cNvPr name="TextBox 16" id="16"/>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7" id="17"/>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10930" y="0"/>
            <a:ext cx="9445097" cy="10287000"/>
            <a:chOff x="0" y="0"/>
            <a:chExt cx="2487598" cy="2709333"/>
          </a:xfrm>
        </p:grpSpPr>
        <p:sp>
          <p:nvSpPr>
            <p:cNvPr name="Freeform 3" id="3"/>
            <p:cNvSpPr/>
            <p:nvPr/>
          </p:nvSpPr>
          <p:spPr>
            <a:xfrm flipH="false" flipV="false" rot="0">
              <a:off x="0" y="0"/>
              <a:ext cx="2487598" cy="2709333"/>
            </a:xfrm>
            <a:custGeom>
              <a:avLst/>
              <a:gdLst/>
              <a:ahLst/>
              <a:cxnLst/>
              <a:rect r="r" b="b" t="t" l="l"/>
              <a:pathLst>
                <a:path h="2709333" w="2487598">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24875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1866796"/>
            <a:ext cx="7567445" cy="7118248"/>
            <a:chOff x="0" y="0"/>
            <a:chExt cx="887295" cy="834626"/>
          </a:xfrm>
        </p:grpSpPr>
        <p:sp>
          <p:nvSpPr>
            <p:cNvPr name="Freeform 6" id="6"/>
            <p:cNvSpPr/>
            <p:nvPr/>
          </p:nvSpPr>
          <p:spPr>
            <a:xfrm flipH="false" flipV="false" rot="0">
              <a:off x="0" y="0"/>
              <a:ext cx="887295" cy="834626"/>
            </a:xfrm>
            <a:custGeom>
              <a:avLst/>
              <a:gdLst/>
              <a:ahLst/>
              <a:cxnLst/>
              <a:rect r="r" b="b" t="t" l="l"/>
              <a:pathLst>
                <a:path h="834626" w="887295">
                  <a:moveTo>
                    <a:pt x="80821" y="0"/>
                  </a:moveTo>
                  <a:lnTo>
                    <a:pt x="806474" y="0"/>
                  </a:lnTo>
                  <a:cubicBezTo>
                    <a:pt x="851110" y="0"/>
                    <a:pt x="887295" y="36185"/>
                    <a:pt x="887295" y="80821"/>
                  </a:cubicBezTo>
                  <a:lnTo>
                    <a:pt x="887295" y="753805"/>
                  </a:lnTo>
                  <a:cubicBezTo>
                    <a:pt x="887295" y="775240"/>
                    <a:pt x="878780" y="795797"/>
                    <a:pt x="863623" y="810954"/>
                  </a:cubicBezTo>
                  <a:cubicBezTo>
                    <a:pt x="848466" y="826111"/>
                    <a:pt x="827909" y="834626"/>
                    <a:pt x="806474" y="834626"/>
                  </a:cubicBezTo>
                  <a:lnTo>
                    <a:pt x="80821" y="834626"/>
                  </a:lnTo>
                  <a:cubicBezTo>
                    <a:pt x="59386" y="834626"/>
                    <a:pt x="38829" y="826111"/>
                    <a:pt x="23672" y="810954"/>
                  </a:cubicBezTo>
                  <a:cubicBezTo>
                    <a:pt x="8515" y="795797"/>
                    <a:pt x="0" y="775240"/>
                    <a:pt x="0" y="753805"/>
                  </a:cubicBezTo>
                  <a:lnTo>
                    <a:pt x="0" y="80821"/>
                  </a:lnTo>
                  <a:cubicBezTo>
                    <a:pt x="0" y="59386"/>
                    <a:pt x="8515" y="38829"/>
                    <a:pt x="23672" y="23672"/>
                  </a:cubicBezTo>
                  <a:cubicBezTo>
                    <a:pt x="38829" y="8515"/>
                    <a:pt x="59386" y="0"/>
                    <a:pt x="80821" y="0"/>
                  </a:cubicBezTo>
                  <a:close/>
                </a:path>
              </a:pathLst>
            </a:custGeom>
            <a:blipFill>
              <a:blip r:embed="rId2"/>
              <a:stretch>
                <a:fillRect l="-20592" t="0" r="-20592" b="0"/>
              </a:stretch>
            </a:blipFill>
          </p:spPr>
        </p:sp>
      </p:grpSp>
      <p:grpSp>
        <p:nvGrpSpPr>
          <p:cNvPr name="Group 7" id="7"/>
          <p:cNvGrpSpPr/>
          <p:nvPr/>
        </p:nvGrpSpPr>
        <p:grpSpPr>
          <a:xfrm rot="0">
            <a:off x="1313657" y="2207277"/>
            <a:ext cx="295794" cy="1147761"/>
            <a:chOff x="0" y="0"/>
            <a:chExt cx="62581" cy="242832"/>
          </a:xfrm>
        </p:grpSpPr>
        <p:sp>
          <p:nvSpPr>
            <p:cNvPr name="Freeform 8" id="8"/>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9" id="9"/>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881585" y="2017590"/>
            <a:ext cx="7661035" cy="2267444"/>
          </a:xfrm>
          <a:prstGeom prst="rect">
            <a:avLst/>
          </a:prstGeom>
        </p:spPr>
        <p:txBody>
          <a:bodyPr anchor="t" rtlCol="false" tIns="0" lIns="0" bIns="0" rIns="0">
            <a:spAutoFit/>
          </a:bodyPr>
          <a:lstStyle/>
          <a:p>
            <a:pPr algn="l">
              <a:lnSpc>
                <a:spcPts val="8547"/>
              </a:lnSpc>
            </a:pPr>
            <a:r>
              <a:rPr lang="en-US" sz="8063" b="true">
                <a:solidFill>
                  <a:srgbClr val="0C8EB6"/>
                </a:solidFill>
                <a:latin typeface="Poppins Bold"/>
                <a:ea typeface="Poppins Bold"/>
                <a:cs typeface="Poppins Bold"/>
                <a:sym typeface="Poppins Bold"/>
              </a:rPr>
              <a:t>Employee Onboarding</a:t>
            </a:r>
          </a:p>
        </p:txBody>
      </p:sp>
      <p:sp>
        <p:nvSpPr>
          <p:cNvPr name="TextBox 12" id="12"/>
          <p:cNvSpPr txBox="true"/>
          <p:nvPr/>
        </p:nvSpPr>
        <p:spPr>
          <a:xfrm rot="0">
            <a:off x="1609451" y="4701374"/>
            <a:ext cx="6305030" cy="2352910"/>
          </a:xfrm>
          <a:prstGeom prst="rect">
            <a:avLst/>
          </a:prstGeom>
        </p:spPr>
        <p:txBody>
          <a:bodyPr anchor="t" rtlCol="false" tIns="0" lIns="0" bIns="0" rIns="0">
            <a:spAutoFit/>
          </a:bodyPr>
          <a:lstStyle/>
          <a:p>
            <a:pPr algn="just">
              <a:lnSpc>
                <a:spcPts val="3137"/>
              </a:lnSpc>
            </a:pPr>
            <a:r>
              <a:rPr lang="en-US" sz="2240">
                <a:solidFill>
                  <a:srgbClr val="0C8EB6"/>
                </a:solidFill>
                <a:latin typeface="Poppins"/>
                <a:ea typeface="Poppins"/>
                <a:cs typeface="Poppins"/>
                <a:sym typeface="Poppins"/>
              </a:rPr>
              <a:t>A robust onboarding program is essential for new hires. At Thynk Unlimited, we provide comprehensive training sessions, mentorship programs, and resources to help new employees integrate smoothly into the organization. </a:t>
            </a:r>
          </a:p>
        </p:txBody>
      </p:sp>
      <p:sp>
        <p:nvSpPr>
          <p:cNvPr name="TextBox 13" id="13"/>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4" id="14"/>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HOME</a:t>
            </a:r>
          </a:p>
        </p:txBody>
      </p:sp>
      <p:sp>
        <p:nvSpPr>
          <p:cNvPr name="TextBox 15" id="15"/>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ABOUT</a:t>
            </a:r>
          </a:p>
        </p:txBody>
      </p:sp>
      <p:sp>
        <p:nvSpPr>
          <p:cNvPr name="TextBox 16" id="16"/>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CONTENT</a:t>
            </a:r>
          </a:p>
        </p:txBody>
      </p:sp>
      <p:sp>
        <p:nvSpPr>
          <p:cNvPr name="TextBox 17" id="17"/>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FFFFFF"/>
                </a:solidFill>
                <a:latin typeface="Poppins Bold"/>
                <a:ea typeface="Poppins Bold"/>
                <a:cs typeface="Poppins Bold"/>
                <a:sym typeface="Poppins Bold"/>
              </a:rPr>
              <a:t>OTHERS</a:t>
            </a:r>
          </a:p>
        </p:txBody>
      </p:sp>
      <p:sp>
        <p:nvSpPr>
          <p:cNvPr name="TextBox 18" id="18"/>
          <p:cNvSpPr txBox="true"/>
          <p:nvPr/>
        </p:nvSpPr>
        <p:spPr>
          <a:xfrm rot="0">
            <a:off x="1608415" y="7301933"/>
            <a:ext cx="6306066" cy="1181335"/>
          </a:xfrm>
          <a:prstGeom prst="rect">
            <a:avLst/>
          </a:prstGeom>
        </p:spPr>
        <p:txBody>
          <a:bodyPr anchor="t" rtlCol="false" tIns="0" lIns="0" bIns="0" rIns="0">
            <a:spAutoFit/>
          </a:bodyPr>
          <a:lstStyle/>
          <a:p>
            <a:pPr algn="just">
              <a:lnSpc>
                <a:spcPts val="3137"/>
              </a:lnSpc>
            </a:pPr>
            <a:r>
              <a:rPr lang="en-US" sz="2240">
                <a:solidFill>
                  <a:srgbClr val="0C8EB6"/>
                </a:solidFill>
                <a:latin typeface="Poppins"/>
                <a:ea typeface="Poppins"/>
                <a:cs typeface="Poppins"/>
                <a:sym typeface="Poppins"/>
              </a:rPr>
              <a:t>Our goal is to make new hires feel welcomed, informed, and prepared to contribute from day 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07152" y="-1216051"/>
            <a:ext cx="8576489" cy="3205066"/>
            <a:chOff x="0" y="0"/>
            <a:chExt cx="2258828" cy="844133"/>
          </a:xfrm>
        </p:grpSpPr>
        <p:sp>
          <p:nvSpPr>
            <p:cNvPr name="Freeform 3" id="3"/>
            <p:cNvSpPr/>
            <p:nvPr/>
          </p:nvSpPr>
          <p:spPr>
            <a:xfrm flipH="false" flipV="false" rot="0">
              <a:off x="0" y="0"/>
              <a:ext cx="2258828" cy="844133"/>
            </a:xfrm>
            <a:custGeom>
              <a:avLst/>
              <a:gdLst/>
              <a:ahLst/>
              <a:cxnLst/>
              <a:rect r="r" b="b" t="t" l="l"/>
              <a:pathLst>
                <a:path h="844133" w="2258828">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2258828" cy="8822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13657" y="2207277"/>
            <a:ext cx="295794" cy="1147761"/>
            <a:chOff x="0" y="0"/>
            <a:chExt cx="62581" cy="242832"/>
          </a:xfrm>
        </p:grpSpPr>
        <p:sp>
          <p:nvSpPr>
            <p:cNvPr name="Freeform 6" id="6"/>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7" id="7"/>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121244" y="5599154"/>
            <a:ext cx="10678994" cy="5259610"/>
            <a:chOff x="0" y="0"/>
            <a:chExt cx="1252129" cy="616698"/>
          </a:xfrm>
        </p:grpSpPr>
        <p:sp>
          <p:nvSpPr>
            <p:cNvPr name="Freeform 10" id="10"/>
            <p:cNvSpPr/>
            <p:nvPr/>
          </p:nvSpPr>
          <p:spPr>
            <a:xfrm flipH="false" flipV="false" rot="0">
              <a:off x="0" y="0"/>
              <a:ext cx="1252129" cy="616698"/>
            </a:xfrm>
            <a:custGeom>
              <a:avLst/>
              <a:gdLst/>
              <a:ahLst/>
              <a:cxnLst/>
              <a:rect r="r" b="b" t="t" l="l"/>
              <a:pathLst>
                <a:path h="616698" w="1252129">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4"/>
              <a:stretch>
                <a:fillRect l="0" t="-17763" r="0" b="-17763"/>
              </a:stretch>
            </a:blipFill>
          </p:spPr>
        </p:sp>
      </p:grpSp>
      <p:sp>
        <p:nvSpPr>
          <p:cNvPr name="TextBox 11" id="11"/>
          <p:cNvSpPr txBox="true"/>
          <p:nvPr/>
        </p:nvSpPr>
        <p:spPr>
          <a:xfrm rot="0">
            <a:off x="1881585" y="2017590"/>
            <a:ext cx="7262415" cy="2147977"/>
          </a:xfrm>
          <a:prstGeom prst="rect">
            <a:avLst/>
          </a:prstGeom>
        </p:spPr>
        <p:txBody>
          <a:bodyPr anchor="t" rtlCol="false" tIns="0" lIns="0" bIns="0" rIns="0">
            <a:spAutoFit/>
          </a:bodyPr>
          <a:lstStyle/>
          <a:p>
            <a:pPr algn="l">
              <a:lnSpc>
                <a:spcPts val="8102"/>
              </a:lnSpc>
            </a:pPr>
            <a:r>
              <a:rPr lang="en-US" sz="7643" b="true">
                <a:solidFill>
                  <a:srgbClr val="0C8EB6"/>
                </a:solidFill>
                <a:latin typeface="Poppins Bold"/>
                <a:ea typeface="Poppins Bold"/>
                <a:cs typeface="Poppins Bold"/>
                <a:sym typeface="Poppins Bold"/>
              </a:rPr>
              <a:t>Training and Development</a:t>
            </a:r>
          </a:p>
        </p:txBody>
      </p:sp>
      <p:sp>
        <p:nvSpPr>
          <p:cNvPr name="TextBox 12" id="12"/>
          <p:cNvSpPr txBox="true"/>
          <p:nvPr/>
        </p:nvSpPr>
        <p:spPr>
          <a:xfrm rot="0">
            <a:off x="9542620" y="3060824"/>
            <a:ext cx="7257617" cy="1728705"/>
          </a:xfrm>
          <a:prstGeom prst="rect">
            <a:avLst/>
          </a:prstGeom>
        </p:spPr>
        <p:txBody>
          <a:bodyPr anchor="t" rtlCol="false" tIns="0" lIns="0" bIns="0" rIns="0">
            <a:spAutoFit/>
          </a:bodyPr>
          <a:lstStyle/>
          <a:p>
            <a:pPr algn="just">
              <a:lnSpc>
                <a:spcPts val="3417"/>
              </a:lnSpc>
            </a:pPr>
            <a:r>
              <a:rPr lang="en-US" sz="2440">
                <a:solidFill>
                  <a:srgbClr val="0C8EB6"/>
                </a:solidFill>
                <a:latin typeface="Poppins"/>
                <a:ea typeface="Poppins"/>
                <a:cs typeface="Poppins"/>
                <a:sym typeface="Poppins"/>
              </a:rPr>
              <a:t>We encourage employees to pursue professional development opportunities to foster their career growth and ensure they remain competitive in their fields.</a:t>
            </a:r>
          </a:p>
        </p:txBody>
      </p:sp>
      <p:sp>
        <p:nvSpPr>
          <p:cNvPr name="TextBox 13" id="13"/>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4" id="14"/>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HOME</a:t>
            </a:r>
          </a:p>
        </p:txBody>
      </p:sp>
      <p:sp>
        <p:nvSpPr>
          <p:cNvPr name="TextBox 15" id="15"/>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ABOUT</a:t>
            </a:r>
          </a:p>
        </p:txBody>
      </p:sp>
      <p:sp>
        <p:nvSpPr>
          <p:cNvPr name="TextBox 16" id="16"/>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CONTENT</a:t>
            </a:r>
          </a:p>
        </p:txBody>
      </p:sp>
      <p:sp>
        <p:nvSpPr>
          <p:cNvPr name="TextBox 17" id="17"/>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FFFFFF"/>
                </a:solidFill>
                <a:latin typeface="Poppins Bold"/>
                <a:ea typeface="Poppins Bold"/>
                <a:cs typeface="Poppins Bold"/>
                <a:sym typeface="Poppins Bold"/>
              </a:rPr>
              <a:t>OTHERS</a:t>
            </a:r>
          </a:p>
        </p:txBody>
      </p:sp>
      <p:sp>
        <p:nvSpPr>
          <p:cNvPr name="TextBox 18" id="18"/>
          <p:cNvSpPr txBox="true"/>
          <p:nvPr/>
        </p:nvSpPr>
        <p:spPr>
          <a:xfrm rot="0">
            <a:off x="1608415" y="4582684"/>
            <a:ext cx="3445490" cy="4300455"/>
          </a:xfrm>
          <a:prstGeom prst="rect">
            <a:avLst/>
          </a:prstGeom>
        </p:spPr>
        <p:txBody>
          <a:bodyPr anchor="t" rtlCol="false" tIns="0" lIns="0" bIns="0" rIns="0">
            <a:spAutoFit/>
          </a:bodyPr>
          <a:lstStyle/>
          <a:p>
            <a:pPr algn="just">
              <a:lnSpc>
                <a:spcPts val="3417"/>
              </a:lnSpc>
            </a:pPr>
            <a:r>
              <a:rPr lang="en-US" sz="2440">
                <a:solidFill>
                  <a:srgbClr val="0C8EB6"/>
                </a:solidFill>
                <a:latin typeface="Poppins"/>
                <a:ea typeface="Poppins"/>
                <a:cs typeface="Poppins"/>
                <a:sym typeface="Poppins"/>
              </a:rPr>
              <a:t>We believe in the continuous development of our employees. Thynk Unlimited offers various training programs, workshops, and e-learning courses to enhance skills and knowledge.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3657" y="2207277"/>
            <a:ext cx="295794" cy="1147761"/>
            <a:chOff x="0" y="0"/>
            <a:chExt cx="62581" cy="242832"/>
          </a:xfrm>
        </p:grpSpPr>
        <p:sp>
          <p:nvSpPr>
            <p:cNvPr name="Freeform 3" id="3"/>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08415" y="5143500"/>
            <a:ext cx="15191823" cy="4114800"/>
            <a:chOff x="0" y="0"/>
            <a:chExt cx="4001139" cy="1083733"/>
          </a:xfrm>
        </p:grpSpPr>
        <p:sp>
          <p:nvSpPr>
            <p:cNvPr name="Freeform 7" id="7"/>
            <p:cNvSpPr/>
            <p:nvPr/>
          </p:nvSpPr>
          <p:spPr>
            <a:xfrm flipH="false" flipV="false" rot="0">
              <a:off x="0" y="0"/>
              <a:ext cx="4001139" cy="1083733"/>
            </a:xfrm>
            <a:custGeom>
              <a:avLst/>
              <a:gdLst/>
              <a:ahLst/>
              <a:cxnLst/>
              <a:rect r="r" b="b" t="t" l="l"/>
              <a:pathLst>
                <a:path h="1083733" w="4001139">
                  <a:moveTo>
                    <a:pt x="50961" y="0"/>
                  </a:moveTo>
                  <a:lnTo>
                    <a:pt x="3950177" y="0"/>
                  </a:lnTo>
                  <a:cubicBezTo>
                    <a:pt x="3963693" y="0"/>
                    <a:pt x="3976655" y="5369"/>
                    <a:pt x="3986212" y="14926"/>
                  </a:cubicBezTo>
                  <a:cubicBezTo>
                    <a:pt x="3995770" y="24483"/>
                    <a:pt x="4001139" y="37445"/>
                    <a:pt x="4001139" y="50961"/>
                  </a:cubicBezTo>
                  <a:lnTo>
                    <a:pt x="4001139" y="1032772"/>
                  </a:lnTo>
                  <a:cubicBezTo>
                    <a:pt x="4001139" y="1046288"/>
                    <a:pt x="3995770" y="1059250"/>
                    <a:pt x="3986212" y="1068807"/>
                  </a:cubicBezTo>
                  <a:cubicBezTo>
                    <a:pt x="3976655" y="1078364"/>
                    <a:pt x="3963693" y="1083733"/>
                    <a:pt x="3950177" y="1083733"/>
                  </a:cubicBezTo>
                  <a:lnTo>
                    <a:pt x="50961" y="1083733"/>
                  </a:lnTo>
                  <a:cubicBezTo>
                    <a:pt x="37445" y="1083733"/>
                    <a:pt x="24483" y="1078364"/>
                    <a:pt x="14926" y="1068807"/>
                  </a:cubicBezTo>
                  <a:cubicBezTo>
                    <a:pt x="5369" y="1059250"/>
                    <a:pt x="0" y="1046288"/>
                    <a:pt x="0" y="1032772"/>
                  </a:cubicBezTo>
                  <a:lnTo>
                    <a:pt x="0" y="50961"/>
                  </a:lnTo>
                  <a:cubicBezTo>
                    <a:pt x="0" y="37445"/>
                    <a:pt x="5369" y="24483"/>
                    <a:pt x="14926" y="14926"/>
                  </a:cubicBezTo>
                  <a:cubicBezTo>
                    <a:pt x="24483" y="5369"/>
                    <a:pt x="37445" y="0"/>
                    <a:pt x="5096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8" id="8"/>
            <p:cNvSpPr txBox="true"/>
            <p:nvPr/>
          </p:nvSpPr>
          <p:spPr>
            <a:xfrm>
              <a:off x="0" y="-38100"/>
              <a:ext cx="4001139" cy="11218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83059" y="1989015"/>
            <a:ext cx="5317179" cy="8869749"/>
            <a:chOff x="0" y="0"/>
            <a:chExt cx="623448" cy="1039992"/>
          </a:xfrm>
        </p:grpSpPr>
        <p:sp>
          <p:nvSpPr>
            <p:cNvPr name="Freeform 10" id="10"/>
            <p:cNvSpPr/>
            <p:nvPr/>
          </p:nvSpPr>
          <p:spPr>
            <a:xfrm flipH="false" flipV="false" rot="0">
              <a:off x="0" y="0"/>
              <a:ext cx="623448" cy="1039992"/>
            </a:xfrm>
            <a:custGeom>
              <a:avLst/>
              <a:gdLst/>
              <a:ahLst/>
              <a:cxnLst/>
              <a:rect r="r" b="b" t="t" l="l"/>
              <a:pathLst>
                <a:path h="1039992" w="623448">
                  <a:moveTo>
                    <a:pt x="115026" y="0"/>
                  </a:moveTo>
                  <a:lnTo>
                    <a:pt x="508422" y="0"/>
                  </a:lnTo>
                  <a:cubicBezTo>
                    <a:pt x="571949" y="0"/>
                    <a:pt x="623448" y="51499"/>
                    <a:pt x="623448" y="115026"/>
                  </a:cubicBezTo>
                  <a:lnTo>
                    <a:pt x="623448" y="924967"/>
                  </a:lnTo>
                  <a:cubicBezTo>
                    <a:pt x="623448" y="988493"/>
                    <a:pt x="571949" y="1039992"/>
                    <a:pt x="508422" y="1039992"/>
                  </a:cubicBezTo>
                  <a:lnTo>
                    <a:pt x="115026" y="1039992"/>
                  </a:lnTo>
                  <a:cubicBezTo>
                    <a:pt x="51499" y="1039992"/>
                    <a:pt x="0" y="988493"/>
                    <a:pt x="0" y="924967"/>
                  </a:cubicBezTo>
                  <a:lnTo>
                    <a:pt x="0" y="115026"/>
                  </a:lnTo>
                  <a:cubicBezTo>
                    <a:pt x="0" y="51499"/>
                    <a:pt x="51499" y="0"/>
                    <a:pt x="115026" y="0"/>
                  </a:cubicBezTo>
                  <a:close/>
                </a:path>
              </a:pathLst>
            </a:custGeom>
            <a:blipFill>
              <a:blip r:embed="rId4"/>
              <a:stretch>
                <a:fillRect l="-75109" t="0" r="-75109" b="0"/>
              </a:stretch>
            </a:blipFill>
          </p:spPr>
        </p:sp>
      </p:grpSp>
      <p:sp>
        <p:nvSpPr>
          <p:cNvPr name="TextBox 11" id="11"/>
          <p:cNvSpPr txBox="true"/>
          <p:nvPr/>
        </p:nvSpPr>
        <p:spPr>
          <a:xfrm rot="0">
            <a:off x="1881585" y="2017590"/>
            <a:ext cx="8571149" cy="2540205"/>
          </a:xfrm>
          <a:prstGeom prst="rect">
            <a:avLst/>
          </a:prstGeom>
        </p:spPr>
        <p:txBody>
          <a:bodyPr anchor="t" rtlCol="false" tIns="0" lIns="0" bIns="0" rIns="0">
            <a:spAutoFit/>
          </a:bodyPr>
          <a:lstStyle/>
          <a:p>
            <a:pPr algn="l">
              <a:lnSpc>
                <a:spcPts val="9562"/>
              </a:lnSpc>
            </a:pPr>
            <a:r>
              <a:rPr lang="en-US" sz="9021" b="true">
                <a:solidFill>
                  <a:srgbClr val="0C8EB6"/>
                </a:solidFill>
                <a:latin typeface="Poppins Bold"/>
                <a:ea typeface="Poppins Bold"/>
                <a:cs typeface="Poppins Bold"/>
                <a:sym typeface="Poppins Bold"/>
              </a:rPr>
              <a:t>Performance Management</a:t>
            </a:r>
          </a:p>
        </p:txBody>
      </p:sp>
      <p:sp>
        <p:nvSpPr>
          <p:cNvPr name="TextBox 12" id="12"/>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3" id="13"/>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4" id="14"/>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ABOUT</a:t>
            </a:r>
          </a:p>
        </p:txBody>
      </p:sp>
      <p:sp>
        <p:nvSpPr>
          <p:cNvPr name="TextBox 15" id="15"/>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6" id="16"/>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
        <p:nvSpPr>
          <p:cNvPr name="TextBox 17" id="17"/>
          <p:cNvSpPr txBox="true"/>
          <p:nvPr/>
        </p:nvSpPr>
        <p:spPr>
          <a:xfrm rot="0">
            <a:off x="2443208" y="5637436"/>
            <a:ext cx="8418749" cy="790810"/>
          </a:xfrm>
          <a:prstGeom prst="rect">
            <a:avLst/>
          </a:prstGeom>
        </p:spPr>
        <p:txBody>
          <a:bodyPr anchor="t" rtlCol="false" tIns="0" lIns="0" bIns="0" rIns="0">
            <a:spAutoFit/>
          </a:bodyPr>
          <a:lstStyle/>
          <a:p>
            <a:pPr algn="just">
              <a:lnSpc>
                <a:spcPts val="3137"/>
              </a:lnSpc>
            </a:pPr>
            <a:r>
              <a:rPr lang="en-US" sz="2240">
                <a:solidFill>
                  <a:srgbClr val="FFFFFF"/>
                </a:solidFill>
                <a:latin typeface="Poppins"/>
                <a:ea typeface="Poppins"/>
                <a:cs typeface="Poppins"/>
                <a:sym typeface="Poppins"/>
              </a:rPr>
              <a:t>Our performance management system is designed to maximize employee potential.</a:t>
            </a:r>
          </a:p>
        </p:txBody>
      </p:sp>
      <p:sp>
        <p:nvSpPr>
          <p:cNvPr name="TextBox 18" id="18"/>
          <p:cNvSpPr txBox="true"/>
          <p:nvPr/>
        </p:nvSpPr>
        <p:spPr>
          <a:xfrm rot="0">
            <a:off x="2443208" y="6760324"/>
            <a:ext cx="8418749" cy="1962385"/>
          </a:xfrm>
          <a:prstGeom prst="rect">
            <a:avLst/>
          </a:prstGeom>
        </p:spPr>
        <p:txBody>
          <a:bodyPr anchor="t" rtlCol="false" tIns="0" lIns="0" bIns="0" rIns="0">
            <a:spAutoFit/>
          </a:bodyPr>
          <a:lstStyle/>
          <a:p>
            <a:pPr algn="just">
              <a:lnSpc>
                <a:spcPts val="3137"/>
              </a:lnSpc>
            </a:pPr>
            <a:r>
              <a:rPr lang="en-US" sz="2240">
                <a:solidFill>
                  <a:srgbClr val="FFFFFF"/>
                </a:solidFill>
                <a:latin typeface="Poppins"/>
                <a:ea typeface="Poppins"/>
                <a:cs typeface="Poppins"/>
                <a:sym typeface="Poppins"/>
              </a:rPr>
              <a:t>It includes regular performance reviews, feedback sessions, and goal-setting initiatives. We focus on recognizing achievements, addressing areas for improvement, and aligning individual goals with organizational objectives to drive overall success.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3657" y="1989015"/>
            <a:ext cx="15682573" cy="7007962"/>
            <a:chOff x="0" y="0"/>
            <a:chExt cx="4130390" cy="1845718"/>
          </a:xfrm>
        </p:grpSpPr>
        <p:sp>
          <p:nvSpPr>
            <p:cNvPr name="Freeform 3" id="3"/>
            <p:cNvSpPr/>
            <p:nvPr/>
          </p:nvSpPr>
          <p:spPr>
            <a:xfrm flipH="false" flipV="false" rot="0">
              <a:off x="0" y="0"/>
              <a:ext cx="4130389" cy="1845719"/>
            </a:xfrm>
            <a:custGeom>
              <a:avLst/>
              <a:gdLst/>
              <a:ahLst/>
              <a:cxnLst/>
              <a:rect r="r" b="b" t="t" l="l"/>
              <a:pathLst>
                <a:path h="1845719" w="413038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4130390" cy="18838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883335" y="3011068"/>
            <a:ext cx="8599724" cy="2539244"/>
          </a:xfrm>
          <a:prstGeom prst="rect">
            <a:avLst/>
          </a:prstGeom>
        </p:spPr>
        <p:txBody>
          <a:bodyPr anchor="t" rtlCol="false" tIns="0" lIns="0" bIns="0" rIns="0">
            <a:spAutoFit/>
          </a:bodyPr>
          <a:lstStyle/>
          <a:p>
            <a:pPr algn="l">
              <a:lnSpc>
                <a:spcPts val="9594"/>
              </a:lnSpc>
            </a:pPr>
            <a:r>
              <a:rPr lang="en-US" sz="9051" b="true">
                <a:solidFill>
                  <a:srgbClr val="FFFFFF"/>
                </a:solidFill>
                <a:latin typeface="Poppins Bold"/>
                <a:ea typeface="Poppins Bold"/>
                <a:cs typeface="Poppins Bold"/>
                <a:sym typeface="Poppins Bold"/>
              </a:rPr>
              <a:t>Employee Engagement</a:t>
            </a:r>
          </a:p>
        </p:txBody>
      </p:sp>
      <p:grpSp>
        <p:nvGrpSpPr>
          <p:cNvPr name="Group 6" id="6"/>
          <p:cNvGrpSpPr/>
          <p:nvPr/>
        </p:nvGrpSpPr>
        <p:grpSpPr>
          <a:xfrm rot="-10800000">
            <a:off x="2315407" y="3191230"/>
            <a:ext cx="295794" cy="1147761"/>
            <a:chOff x="0" y="0"/>
            <a:chExt cx="62581" cy="242832"/>
          </a:xfrm>
        </p:grpSpPr>
        <p:sp>
          <p:nvSpPr>
            <p:cNvPr name="Freeform 7" id="7"/>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8" id="8"/>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325603" y="2633147"/>
            <a:ext cx="5051493" cy="5817203"/>
            <a:chOff x="0" y="0"/>
            <a:chExt cx="573834" cy="660816"/>
          </a:xfrm>
        </p:grpSpPr>
        <p:sp>
          <p:nvSpPr>
            <p:cNvPr name="Freeform 11" id="11"/>
            <p:cNvSpPr/>
            <p:nvPr/>
          </p:nvSpPr>
          <p:spPr>
            <a:xfrm flipH="false" flipV="false" rot="0">
              <a:off x="0" y="0"/>
              <a:ext cx="573834" cy="660816"/>
            </a:xfrm>
            <a:custGeom>
              <a:avLst/>
              <a:gdLst/>
              <a:ahLst/>
              <a:cxnLst/>
              <a:rect r="r" b="b" t="t" l="l"/>
              <a:pathLst>
                <a:path h="660816" w="573834">
                  <a:moveTo>
                    <a:pt x="121075" y="0"/>
                  </a:moveTo>
                  <a:lnTo>
                    <a:pt x="452758" y="0"/>
                  </a:lnTo>
                  <a:cubicBezTo>
                    <a:pt x="484869" y="0"/>
                    <a:pt x="515665" y="12756"/>
                    <a:pt x="538371" y="35462"/>
                  </a:cubicBezTo>
                  <a:cubicBezTo>
                    <a:pt x="561078" y="58168"/>
                    <a:pt x="573834" y="88964"/>
                    <a:pt x="573834" y="121075"/>
                  </a:cubicBezTo>
                  <a:lnTo>
                    <a:pt x="573834" y="539740"/>
                  </a:lnTo>
                  <a:cubicBezTo>
                    <a:pt x="573834" y="571852"/>
                    <a:pt x="561078" y="602648"/>
                    <a:pt x="538371" y="625354"/>
                  </a:cubicBezTo>
                  <a:cubicBezTo>
                    <a:pt x="515665" y="648060"/>
                    <a:pt x="484869" y="660816"/>
                    <a:pt x="452758" y="660816"/>
                  </a:cubicBezTo>
                  <a:lnTo>
                    <a:pt x="121075" y="660816"/>
                  </a:lnTo>
                  <a:cubicBezTo>
                    <a:pt x="88964" y="660816"/>
                    <a:pt x="58168" y="648060"/>
                    <a:pt x="35462" y="625354"/>
                  </a:cubicBezTo>
                  <a:cubicBezTo>
                    <a:pt x="12756" y="602648"/>
                    <a:pt x="0" y="571852"/>
                    <a:pt x="0" y="539740"/>
                  </a:cubicBezTo>
                  <a:lnTo>
                    <a:pt x="0" y="121075"/>
                  </a:lnTo>
                  <a:cubicBezTo>
                    <a:pt x="0" y="88964"/>
                    <a:pt x="12756" y="58168"/>
                    <a:pt x="35462" y="35462"/>
                  </a:cubicBezTo>
                  <a:cubicBezTo>
                    <a:pt x="58168" y="12756"/>
                    <a:pt x="88964" y="0"/>
                    <a:pt x="121075" y="0"/>
                  </a:cubicBezTo>
                  <a:close/>
                </a:path>
              </a:pathLst>
            </a:custGeom>
            <a:blipFill>
              <a:blip r:embed="rId4"/>
              <a:stretch>
                <a:fillRect l="-36422" t="0" r="-36422" b="0"/>
              </a:stretch>
            </a:blipFill>
          </p:spPr>
        </p:sp>
      </p:grpSp>
      <p:sp>
        <p:nvSpPr>
          <p:cNvPr name="TextBox 12" id="12"/>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3" id="13"/>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4" id="14"/>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ABOUT</a:t>
            </a:r>
          </a:p>
        </p:txBody>
      </p:sp>
      <p:sp>
        <p:nvSpPr>
          <p:cNvPr name="TextBox 15" id="15"/>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6" id="16"/>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
        <p:nvSpPr>
          <p:cNvPr name="TextBox 17" id="17"/>
          <p:cNvSpPr txBox="true"/>
          <p:nvPr/>
        </p:nvSpPr>
        <p:spPr>
          <a:xfrm rot="0">
            <a:off x="2883335" y="5949955"/>
            <a:ext cx="7373458" cy="1571860"/>
          </a:xfrm>
          <a:prstGeom prst="rect">
            <a:avLst/>
          </a:prstGeom>
        </p:spPr>
        <p:txBody>
          <a:bodyPr anchor="t" rtlCol="false" tIns="0" lIns="0" bIns="0" rIns="0">
            <a:spAutoFit/>
          </a:bodyPr>
          <a:lstStyle/>
          <a:p>
            <a:pPr algn="just">
              <a:lnSpc>
                <a:spcPts val="3137"/>
              </a:lnSpc>
            </a:pPr>
            <a:r>
              <a:rPr lang="en-US" sz="2240">
                <a:solidFill>
                  <a:srgbClr val="FFFFFF"/>
                </a:solidFill>
                <a:latin typeface="Poppins"/>
                <a:ea typeface="Poppins"/>
                <a:cs typeface="Poppins"/>
                <a:sym typeface="Poppins"/>
              </a:rPr>
              <a:t>Employee engagement is a key priority at Thynk Unlimited. We conduct regular surveys, organize team-building activities, and offer various employee recognition programs.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1283" y="7274338"/>
            <a:ext cx="16736175" cy="4188615"/>
            <a:chOff x="0" y="0"/>
            <a:chExt cx="4407882" cy="1103174"/>
          </a:xfrm>
        </p:grpSpPr>
        <p:sp>
          <p:nvSpPr>
            <p:cNvPr name="Freeform 3" id="3"/>
            <p:cNvSpPr/>
            <p:nvPr/>
          </p:nvSpPr>
          <p:spPr>
            <a:xfrm flipH="false" flipV="false" rot="0">
              <a:off x="0" y="0"/>
              <a:ext cx="4407882" cy="1103174"/>
            </a:xfrm>
            <a:custGeom>
              <a:avLst/>
              <a:gdLst/>
              <a:ahLst/>
              <a:cxnLst/>
              <a:rect r="r" b="b" t="t" l="l"/>
              <a:pathLst>
                <a:path h="1103174" w="4407882">
                  <a:moveTo>
                    <a:pt x="46259" y="0"/>
                  </a:moveTo>
                  <a:lnTo>
                    <a:pt x="4361623" y="0"/>
                  </a:lnTo>
                  <a:cubicBezTo>
                    <a:pt x="4373892" y="0"/>
                    <a:pt x="4385658" y="4874"/>
                    <a:pt x="4394333" y="13549"/>
                  </a:cubicBezTo>
                  <a:cubicBezTo>
                    <a:pt x="4403008" y="22224"/>
                    <a:pt x="4407882" y="33990"/>
                    <a:pt x="4407882" y="46259"/>
                  </a:cubicBezTo>
                  <a:lnTo>
                    <a:pt x="4407882" y="1056916"/>
                  </a:lnTo>
                  <a:cubicBezTo>
                    <a:pt x="4407882" y="1082464"/>
                    <a:pt x="4387171" y="1103174"/>
                    <a:pt x="4361623" y="1103174"/>
                  </a:cubicBezTo>
                  <a:lnTo>
                    <a:pt x="46259" y="1103174"/>
                  </a:lnTo>
                  <a:cubicBezTo>
                    <a:pt x="20711" y="1103174"/>
                    <a:pt x="0" y="1082464"/>
                    <a:pt x="0" y="1056916"/>
                  </a:cubicBezTo>
                  <a:lnTo>
                    <a:pt x="0" y="46259"/>
                  </a:lnTo>
                  <a:cubicBezTo>
                    <a:pt x="0" y="20711"/>
                    <a:pt x="20711" y="0"/>
                    <a:pt x="46259"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4407882" cy="11412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687743" y="2156644"/>
            <a:ext cx="276750" cy="1073865"/>
            <a:chOff x="0" y="0"/>
            <a:chExt cx="62581" cy="242832"/>
          </a:xfrm>
        </p:grpSpPr>
        <p:sp>
          <p:nvSpPr>
            <p:cNvPr name="Freeform 6" id="6"/>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7" id="7"/>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131620" y="2194191"/>
            <a:ext cx="8258095" cy="6192606"/>
            <a:chOff x="0" y="0"/>
            <a:chExt cx="841286" cy="630866"/>
          </a:xfrm>
        </p:grpSpPr>
        <p:sp>
          <p:nvSpPr>
            <p:cNvPr name="Freeform 10" id="10"/>
            <p:cNvSpPr/>
            <p:nvPr/>
          </p:nvSpPr>
          <p:spPr>
            <a:xfrm flipH="false" flipV="false" rot="0">
              <a:off x="0" y="0"/>
              <a:ext cx="841286" cy="630866"/>
            </a:xfrm>
            <a:custGeom>
              <a:avLst/>
              <a:gdLst/>
              <a:ahLst/>
              <a:cxnLst/>
              <a:rect r="r" b="b" t="t" l="l"/>
              <a:pathLst>
                <a:path h="630866" w="841286">
                  <a:moveTo>
                    <a:pt x="74062" y="0"/>
                  </a:moveTo>
                  <a:lnTo>
                    <a:pt x="767224" y="0"/>
                  </a:lnTo>
                  <a:cubicBezTo>
                    <a:pt x="786866" y="0"/>
                    <a:pt x="805704" y="7803"/>
                    <a:pt x="819594" y="21692"/>
                  </a:cubicBezTo>
                  <a:cubicBezTo>
                    <a:pt x="833483" y="35582"/>
                    <a:pt x="841286" y="54420"/>
                    <a:pt x="841286" y="74062"/>
                  </a:cubicBezTo>
                  <a:lnTo>
                    <a:pt x="841286" y="556804"/>
                  </a:lnTo>
                  <a:cubicBezTo>
                    <a:pt x="841286" y="576447"/>
                    <a:pt x="833483" y="595284"/>
                    <a:pt x="819594" y="609174"/>
                  </a:cubicBezTo>
                  <a:cubicBezTo>
                    <a:pt x="805704" y="623063"/>
                    <a:pt x="786866" y="630866"/>
                    <a:pt x="767224" y="630866"/>
                  </a:cubicBezTo>
                  <a:lnTo>
                    <a:pt x="74062" y="630866"/>
                  </a:lnTo>
                  <a:cubicBezTo>
                    <a:pt x="33159" y="630866"/>
                    <a:pt x="0" y="597707"/>
                    <a:pt x="0" y="556804"/>
                  </a:cubicBezTo>
                  <a:lnTo>
                    <a:pt x="0" y="74062"/>
                  </a:lnTo>
                  <a:cubicBezTo>
                    <a:pt x="0" y="54420"/>
                    <a:pt x="7803" y="35582"/>
                    <a:pt x="21692" y="21692"/>
                  </a:cubicBezTo>
                  <a:cubicBezTo>
                    <a:pt x="35582" y="7803"/>
                    <a:pt x="54420" y="0"/>
                    <a:pt x="74062" y="0"/>
                  </a:cubicBezTo>
                  <a:close/>
                </a:path>
              </a:pathLst>
            </a:custGeom>
            <a:blipFill>
              <a:blip r:embed="rId4"/>
              <a:stretch>
                <a:fillRect l="-6276" t="0" r="-6276" b="0"/>
              </a:stretch>
            </a:blipFill>
          </p:spPr>
        </p:sp>
      </p:grpSp>
      <p:sp>
        <p:nvSpPr>
          <p:cNvPr name="TextBox 11" id="11"/>
          <p:cNvSpPr txBox="true"/>
          <p:nvPr/>
        </p:nvSpPr>
        <p:spPr>
          <a:xfrm rot="0">
            <a:off x="2219106" y="1981010"/>
            <a:ext cx="8304493" cy="2382833"/>
          </a:xfrm>
          <a:prstGeom prst="rect">
            <a:avLst/>
          </a:prstGeom>
        </p:spPr>
        <p:txBody>
          <a:bodyPr anchor="t" rtlCol="false" tIns="0" lIns="0" bIns="0" rIns="0">
            <a:spAutoFit/>
          </a:bodyPr>
          <a:lstStyle/>
          <a:p>
            <a:pPr algn="l">
              <a:lnSpc>
                <a:spcPts val="8976"/>
              </a:lnSpc>
            </a:pPr>
            <a:r>
              <a:rPr lang="en-US" sz="8468" b="true">
                <a:solidFill>
                  <a:srgbClr val="0C8EB6"/>
                </a:solidFill>
                <a:latin typeface="Poppins Bold"/>
                <a:ea typeface="Poppins Bold"/>
                <a:cs typeface="Poppins Bold"/>
                <a:sym typeface="Poppins Bold"/>
              </a:rPr>
              <a:t>Compensation and Benefits</a:t>
            </a:r>
          </a:p>
        </p:txBody>
      </p:sp>
      <p:sp>
        <p:nvSpPr>
          <p:cNvPr name="TextBox 12" id="12"/>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0C8EB6"/>
                </a:solidFill>
                <a:latin typeface="Poppins Bold"/>
                <a:ea typeface="Poppins Bold"/>
                <a:cs typeface="Poppins Bold"/>
                <a:sym typeface="Poppins Bold"/>
              </a:rPr>
              <a:t>Thynk Unlimited</a:t>
            </a:r>
          </a:p>
        </p:txBody>
      </p:sp>
      <p:sp>
        <p:nvSpPr>
          <p:cNvPr name="TextBox 13" id="13"/>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4" id="14"/>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ABOUT</a:t>
            </a:r>
          </a:p>
        </p:txBody>
      </p:sp>
      <p:sp>
        <p:nvSpPr>
          <p:cNvPr name="TextBox 15" id="15"/>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6" id="16"/>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
        <p:nvSpPr>
          <p:cNvPr name="TextBox 17" id="17"/>
          <p:cNvSpPr txBox="true"/>
          <p:nvPr/>
        </p:nvSpPr>
        <p:spPr>
          <a:xfrm rot="0">
            <a:off x="2219106" y="4542623"/>
            <a:ext cx="7373458" cy="2231624"/>
          </a:xfrm>
          <a:prstGeom prst="rect">
            <a:avLst/>
          </a:prstGeom>
        </p:spPr>
        <p:txBody>
          <a:bodyPr anchor="t" rtlCol="false" tIns="0" lIns="0" bIns="0" rIns="0">
            <a:spAutoFit/>
          </a:bodyPr>
          <a:lstStyle/>
          <a:p>
            <a:pPr algn="just">
              <a:lnSpc>
                <a:spcPts val="2997"/>
              </a:lnSpc>
            </a:pPr>
            <a:r>
              <a:rPr lang="en-US" sz="2140">
                <a:solidFill>
                  <a:srgbClr val="0C8EB6"/>
                </a:solidFill>
                <a:latin typeface="Poppins"/>
                <a:ea typeface="Poppins"/>
                <a:cs typeface="Poppins"/>
                <a:sym typeface="Poppins"/>
              </a:rPr>
              <a:t>We offer a competitive compensation and benefits package to attract and retain top talent. This includes salary, bonuses, health insurance, retirement plans, and other perks. Our aim is to provide rewards that recognize the contributions of our employees and ensure their well-being.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9226" y="-663341"/>
            <a:ext cx="10385283" cy="5806841"/>
            <a:chOff x="0" y="0"/>
            <a:chExt cx="2735219" cy="1529374"/>
          </a:xfrm>
        </p:grpSpPr>
        <p:sp>
          <p:nvSpPr>
            <p:cNvPr name="Freeform 3" id="3"/>
            <p:cNvSpPr/>
            <p:nvPr/>
          </p:nvSpPr>
          <p:spPr>
            <a:xfrm flipH="false" flipV="false" rot="0">
              <a:off x="0" y="0"/>
              <a:ext cx="2735219" cy="1529374"/>
            </a:xfrm>
            <a:custGeom>
              <a:avLst/>
              <a:gdLst/>
              <a:ahLst/>
              <a:cxnLst/>
              <a:rect r="r" b="b" t="t" l="l"/>
              <a:pathLst>
                <a:path h="1529374" w="2735219">
                  <a:moveTo>
                    <a:pt x="74547" y="0"/>
                  </a:moveTo>
                  <a:lnTo>
                    <a:pt x="2660672" y="0"/>
                  </a:lnTo>
                  <a:cubicBezTo>
                    <a:pt x="2701843" y="0"/>
                    <a:pt x="2735219" y="33376"/>
                    <a:pt x="2735219" y="74547"/>
                  </a:cubicBezTo>
                  <a:lnTo>
                    <a:pt x="2735219" y="1454827"/>
                  </a:lnTo>
                  <a:cubicBezTo>
                    <a:pt x="2735219" y="1474598"/>
                    <a:pt x="2727365" y="1493559"/>
                    <a:pt x="2713384" y="1507540"/>
                  </a:cubicBezTo>
                  <a:cubicBezTo>
                    <a:pt x="2699404" y="1521520"/>
                    <a:pt x="2680443" y="1529374"/>
                    <a:pt x="2660672" y="1529374"/>
                  </a:cubicBezTo>
                  <a:lnTo>
                    <a:pt x="74547" y="1529374"/>
                  </a:lnTo>
                  <a:cubicBezTo>
                    <a:pt x="33376" y="1529374"/>
                    <a:pt x="0" y="1495998"/>
                    <a:pt x="0" y="1454827"/>
                  </a:cubicBezTo>
                  <a:lnTo>
                    <a:pt x="0" y="74547"/>
                  </a:lnTo>
                  <a:cubicBezTo>
                    <a:pt x="0" y="54776"/>
                    <a:pt x="7854" y="35815"/>
                    <a:pt x="21834" y="21834"/>
                  </a:cubicBezTo>
                  <a:cubicBezTo>
                    <a:pt x="35815" y="7854"/>
                    <a:pt x="54776" y="0"/>
                    <a:pt x="74547"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4" id="4"/>
            <p:cNvSpPr txBox="true"/>
            <p:nvPr/>
          </p:nvSpPr>
          <p:spPr>
            <a:xfrm>
              <a:off x="0" y="-38100"/>
              <a:ext cx="2735219" cy="156747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03078">
            <a:off x="1047014" y="706285"/>
            <a:ext cx="533287" cy="511956"/>
          </a:xfrm>
          <a:custGeom>
            <a:avLst/>
            <a:gdLst/>
            <a:ahLst/>
            <a:cxnLst/>
            <a:rect r="r" b="b" t="t" l="l"/>
            <a:pathLst>
              <a:path h="511956" w="533287">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707217" y="2216395"/>
            <a:ext cx="8062103" cy="6813248"/>
            <a:chOff x="0" y="0"/>
            <a:chExt cx="821319" cy="694093"/>
          </a:xfrm>
        </p:grpSpPr>
        <p:sp>
          <p:nvSpPr>
            <p:cNvPr name="Freeform 7" id="7"/>
            <p:cNvSpPr/>
            <p:nvPr/>
          </p:nvSpPr>
          <p:spPr>
            <a:xfrm flipH="false" flipV="false" rot="0">
              <a:off x="0" y="0"/>
              <a:ext cx="821319" cy="694093"/>
            </a:xfrm>
            <a:custGeom>
              <a:avLst/>
              <a:gdLst/>
              <a:ahLst/>
              <a:cxnLst/>
              <a:rect r="r" b="b" t="t" l="l"/>
              <a:pathLst>
                <a:path h="694093" w="821319">
                  <a:moveTo>
                    <a:pt x="75863" y="0"/>
                  </a:moveTo>
                  <a:lnTo>
                    <a:pt x="745457" y="0"/>
                  </a:lnTo>
                  <a:cubicBezTo>
                    <a:pt x="787355" y="0"/>
                    <a:pt x="821319" y="33965"/>
                    <a:pt x="821319" y="75863"/>
                  </a:cubicBezTo>
                  <a:lnTo>
                    <a:pt x="821319" y="618231"/>
                  </a:lnTo>
                  <a:cubicBezTo>
                    <a:pt x="821319" y="638351"/>
                    <a:pt x="813327" y="657647"/>
                    <a:pt x="799100" y="671874"/>
                  </a:cubicBezTo>
                  <a:cubicBezTo>
                    <a:pt x="784873" y="686101"/>
                    <a:pt x="765577" y="694093"/>
                    <a:pt x="745457" y="694093"/>
                  </a:cubicBezTo>
                  <a:lnTo>
                    <a:pt x="75863" y="694093"/>
                  </a:lnTo>
                  <a:cubicBezTo>
                    <a:pt x="33965" y="694093"/>
                    <a:pt x="0" y="660129"/>
                    <a:pt x="0" y="618231"/>
                  </a:cubicBezTo>
                  <a:lnTo>
                    <a:pt x="0" y="75863"/>
                  </a:lnTo>
                  <a:cubicBezTo>
                    <a:pt x="0" y="55743"/>
                    <a:pt x="7993" y="36447"/>
                    <a:pt x="22220" y="22220"/>
                  </a:cubicBezTo>
                  <a:cubicBezTo>
                    <a:pt x="36447" y="7993"/>
                    <a:pt x="55743" y="0"/>
                    <a:pt x="75863" y="0"/>
                  </a:cubicBezTo>
                  <a:close/>
                </a:path>
              </a:pathLst>
            </a:custGeom>
            <a:blipFill>
              <a:blip r:embed="rId4"/>
              <a:stretch>
                <a:fillRect l="0" t="-38802" r="0" b="-38802"/>
              </a:stretch>
            </a:blipFill>
          </p:spPr>
        </p:sp>
      </p:grpSp>
      <p:grpSp>
        <p:nvGrpSpPr>
          <p:cNvPr name="Group 8" id="8"/>
          <p:cNvGrpSpPr/>
          <p:nvPr/>
        </p:nvGrpSpPr>
        <p:grpSpPr>
          <a:xfrm rot="-10800000">
            <a:off x="1687743" y="2156644"/>
            <a:ext cx="276750" cy="1073865"/>
            <a:chOff x="0" y="0"/>
            <a:chExt cx="62581" cy="242832"/>
          </a:xfrm>
        </p:grpSpPr>
        <p:sp>
          <p:nvSpPr>
            <p:cNvPr name="Freeform 9" id="9"/>
            <p:cNvSpPr/>
            <p:nvPr/>
          </p:nvSpPr>
          <p:spPr>
            <a:xfrm flipH="false" flipV="false" rot="0">
              <a:off x="0" y="0"/>
              <a:ext cx="62581" cy="242832"/>
            </a:xfrm>
            <a:custGeom>
              <a:avLst/>
              <a:gdLst/>
              <a:ahLst/>
              <a:cxnLst/>
              <a:rect r="r" b="b" t="t" l="l"/>
              <a:pathLst>
                <a:path h="242832" w="62581">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true">
              <a:gsLst>
                <a:gs pos="0">
                  <a:srgbClr val="0589C2">
                    <a:alpha val="100000"/>
                  </a:srgbClr>
                </a:gs>
                <a:gs pos="50000">
                  <a:srgbClr val="3ABDD4">
                    <a:alpha val="100000"/>
                  </a:srgbClr>
                </a:gs>
                <a:gs pos="100000">
                  <a:srgbClr val="93EFFF">
                    <a:alpha val="100000"/>
                  </a:srgbClr>
                </a:gs>
              </a:gsLst>
              <a:path path="circle">
                <a:fillToRect l="0" r="100000" t="0" b="100000"/>
              </a:path>
              <a:tileRect r="0" l="-100000" b="0" t="-100000"/>
            </a:gradFill>
          </p:spPr>
        </p:sp>
        <p:sp>
          <p:nvSpPr>
            <p:cNvPr name="TextBox 10" id="10"/>
            <p:cNvSpPr txBox="true"/>
            <p:nvPr/>
          </p:nvSpPr>
          <p:spPr>
            <a:xfrm>
              <a:off x="0" y="-38100"/>
              <a:ext cx="62581" cy="28093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87743" y="711008"/>
            <a:ext cx="3366162" cy="433724"/>
          </a:xfrm>
          <a:prstGeom prst="rect">
            <a:avLst/>
          </a:prstGeom>
        </p:spPr>
        <p:txBody>
          <a:bodyPr anchor="t" rtlCol="false" tIns="0" lIns="0" bIns="0" rIns="0">
            <a:spAutoFit/>
          </a:bodyPr>
          <a:lstStyle/>
          <a:p>
            <a:pPr algn="l">
              <a:lnSpc>
                <a:spcPts val="3393"/>
              </a:lnSpc>
            </a:pPr>
            <a:r>
              <a:rPr lang="en-US" sz="2424" b="true">
                <a:solidFill>
                  <a:srgbClr val="FFFFFF"/>
                </a:solidFill>
                <a:latin typeface="Poppins Bold"/>
                <a:ea typeface="Poppins Bold"/>
                <a:cs typeface="Poppins Bold"/>
                <a:sym typeface="Poppins Bold"/>
              </a:rPr>
              <a:t>Thynk Unlimited</a:t>
            </a:r>
          </a:p>
        </p:txBody>
      </p:sp>
      <p:sp>
        <p:nvSpPr>
          <p:cNvPr name="TextBox 12" id="12"/>
          <p:cNvSpPr txBox="true"/>
          <p:nvPr/>
        </p:nvSpPr>
        <p:spPr>
          <a:xfrm rot="0">
            <a:off x="10823857" y="828704"/>
            <a:ext cx="1318404"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HOME</a:t>
            </a:r>
          </a:p>
        </p:txBody>
      </p:sp>
      <p:sp>
        <p:nvSpPr>
          <p:cNvPr name="TextBox 13" id="13"/>
          <p:cNvSpPr txBox="true"/>
          <p:nvPr/>
        </p:nvSpPr>
        <p:spPr>
          <a:xfrm rot="0">
            <a:off x="12535905" y="828704"/>
            <a:ext cx="1512319"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0C8EB6"/>
                </a:solidFill>
                <a:latin typeface="Poppins Bold"/>
                <a:ea typeface="Poppins Bold"/>
                <a:cs typeface="Poppins Bold"/>
                <a:sym typeface="Poppins Bold"/>
              </a:rPr>
              <a:t>ABOUT</a:t>
            </a:r>
          </a:p>
        </p:txBody>
      </p:sp>
      <p:sp>
        <p:nvSpPr>
          <p:cNvPr name="TextBox 14" id="14"/>
          <p:cNvSpPr txBox="true"/>
          <p:nvPr/>
        </p:nvSpPr>
        <p:spPr>
          <a:xfrm rot="0">
            <a:off x="14295837" y="820872"/>
            <a:ext cx="1442767" cy="350674"/>
          </a:xfrm>
          <a:prstGeom prst="rect">
            <a:avLst/>
          </a:prstGeom>
        </p:spPr>
        <p:txBody>
          <a:bodyPr anchor="t" rtlCol="false" tIns="0" lIns="0" bIns="0" rIns="0">
            <a:spAutoFit/>
          </a:bodyPr>
          <a:lstStyle/>
          <a:p>
            <a:pPr algn="ctr" marL="0" indent="0" lvl="0">
              <a:lnSpc>
                <a:spcPts val="2721"/>
              </a:lnSpc>
              <a:spcBef>
                <a:spcPct val="0"/>
              </a:spcBef>
            </a:pPr>
            <a:r>
              <a:rPr lang="en-US" b="true" sz="1943">
                <a:solidFill>
                  <a:srgbClr val="FFFFFF"/>
                </a:solidFill>
                <a:latin typeface="Poppins Bold"/>
                <a:ea typeface="Poppins Bold"/>
                <a:cs typeface="Poppins Bold"/>
                <a:sym typeface="Poppins Bold"/>
              </a:rPr>
              <a:t>CONTENT</a:t>
            </a:r>
          </a:p>
        </p:txBody>
      </p:sp>
      <p:sp>
        <p:nvSpPr>
          <p:cNvPr name="TextBox 15" id="15"/>
          <p:cNvSpPr txBox="true"/>
          <p:nvPr/>
        </p:nvSpPr>
        <p:spPr>
          <a:xfrm rot="0">
            <a:off x="15494892" y="828704"/>
            <a:ext cx="1764408" cy="350674"/>
          </a:xfrm>
          <a:prstGeom prst="rect">
            <a:avLst/>
          </a:prstGeom>
        </p:spPr>
        <p:txBody>
          <a:bodyPr anchor="t" rtlCol="false" tIns="0" lIns="0" bIns="0" rIns="0">
            <a:spAutoFit/>
          </a:bodyPr>
          <a:lstStyle/>
          <a:p>
            <a:pPr algn="r" marL="0" indent="0" lvl="0">
              <a:lnSpc>
                <a:spcPts val="2721"/>
              </a:lnSpc>
              <a:spcBef>
                <a:spcPct val="0"/>
              </a:spcBef>
            </a:pPr>
            <a:r>
              <a:rPr lang="en-US" b="true" sz="1943">
                <a:solidFill>
                  <a:srgbClr val="0C8EB6"/>
                </a:solidFill>
                <a:latin typeface="Poppins Bold"/>
                <a:ea typeface="Poppins Bold"/>
                <a:cs typeface="Poppins Bold"/>
                <a:sym typeface="Poppins Bold"/>
              </a:rPr>
              <a:t>OTHERS</a:t>
            </a:r>
          </a:p>
        </p:txBody>
      </p:sp>
      <p:sp>
        <p:nvSpPr>
          <p:cNvPr name="TextBox 16" id="16"/>
          <p:cNvSpPr txBox="true"/>
          <p:nvPr/>
        </p:nvSpPr>
        <p:spPr>
          <a:xfrm rot="0">
            <a:off x="2285781" y="1981010"/>
            <a:ext cx="6674283" cy="2452027"/>
          </a:xfrm>
          <a:prstGeom prst="rect">
            <a:avLst/>
          </a:prstGeom>
        </p:spPr>
        <p:txBody>
          <a:bodyPr anchor="t" rtlCol="false" tIns="0" lIns="0" bIns="0" rIns="0">
            <a:spAutoFit/>
          </a:bodyPr>
          <a:lstStyle/>
          <a:p>
            <a:pPr algn="l">
              <a:lnSpc>
                <a:spcPts val="9234"/>
              </a:lnSpc>
            </a:pPr>
            <a:r>
              <a:rPr lang="en-US" sz="8711" b="true">
                <a:solidFill>
                  <a:srgbClr val="FFFFFF"/>
                </a:solidFill>
                <a:latin typeface="Poppins Bold"/>
                <a:ea typeface="Poppins Bold"/>
                <a:cs typeface="Poppins Bold"/>
                <a:sym typeface="Poppins Bold"/>
              </a:rPr>
              <a:t>Employee Relations</a:t>
            </a:r>
          </a:p>
        </p:txBody>
      </p:sp>
      <p:sp>
        <p:nvSpPr>
          <p:cNvPr name="TextBox 17" id="17"/>
          <p:cNvSpPr txBox="true"/>
          <p:nvPr/>
        </p:nvSpPr>
        <p:spPr>
          <a:xfrm rot="0">
            <a:off x="1313657" y="5791200"/>
            <a:ext cx="6556824" cy="2603099"/>
          </a:xfrm>
          <a:prstGeom prst="rect">
            <a:avLst/>
          </a:prstGeom>
        </p:spPr>
        <p:txBody>
          <a:bodyPr anchor="t" rtlCol="false" tIns="0" lIns="0" bIns="0" rIns="0">
            <a:spAutoFit/>
          </a:bodyPr>
          <a:lstStyle/>
          <a:p>
            <a:pPr algn="just">
              <a:lnSpc>
                <a:spcPts val="2997"/>
              </a:lnSpc>
            </a:pPr>
            <a:r>
              <a:rPr lang="en-US" sz="2140">
                <a:solidFill>
                  <a:srgbClr val="0C8EB6"/>
                </a:solidFill>
                <a:latin typeface="Poppins"/>
                <a:ea typeface="Poppins"/>
                <a:cs typeface="Poppins"/>
                <a:sym typeface="Poppins"/>
              </a:rPr>
              <a:t>Maintaining positive employee relations is essential for a harmonious workplace. We have an open-door policy, regular communication channels, and conflict resolution mechanisms in place. Our HR team is dedicated to addressing employee concerns and fostering a culture of mutual respect and collaboration.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DAG5l4WHIeA</dc:identifier>
  <dcterms:modified xsi:type="dcterms:W3CDTF">2011-08-01T06:04:30Z</dcterms:modified>
  <cp:revision>1</cp:revision>
  <dc:title>HRM</dc:title>
</cp:coreProperties>
</file>